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60" r:id="rId4"/>
    <p:sldId id="261" r:id="rId5"/>
    <p:sldId id="269" r:id="rId6"/>
    <p:sldId id="257" r:id="rId7"/>
    <p:sldId id="258" r:id="rId8"/>
    <p:sldId id="263" r:id="rId9"/>
    <p:sldId id="270" r:id="rId10"/>
    <p:sldId id="264" r:id="rId11"/>
    <p:sldId id="265" r:id="rId12"/>
    <p:sldId id="266" r:id="rId13"/>
    <p:sldId id="267" r:id="rId14"/>
    <p:sldId id="268" r:id="rId15"/>
    <p:sldId id="273" r:id="rId16"/>
    <p:sldId id="271" r:id="rId17"/>
    <p:sldId id="272" r:id="rId18"/>
  </p:sldIdLst>
  <p:sldSz cx="9144000" cy="6858000" type="screen4x3"/>
  <p:notesSz cx="6708775" cy="97742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85" autoAdjust="0"/>
    <p:restoredTop sz="94660"/>
  </p:normalViewPr>
  <p:slideViewPr>
    <p:cSldViewPr>
      <p:cViewPr varScale="1">
        <p:scale>
          <a:sx n="81" d="100"/>
          <a:sy n="81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11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13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18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ая соединительная линия 10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1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Прямая соединительная линия 1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3" name="Прямая соединительная линия 15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4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5" name="Прямая соединительная линия 21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6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Овал 22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Овал 23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0" name="Овал 25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1" name="Овал 24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2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8E06F7-C65F-4EA2-9B97-40D95FB5A6C7}" type="datetimeFigureOut">
              <a:rPr lang="ru-RU"/>
              <a:pPr>
                <a:defRPr/>
              </a:pPr>
              <a:t>23.11.2021</a:t>
            </a:fld>
            <a:endParaRPr lang="ru-RU"/>
          </a:p>
        </p:txBody>
      </p:sp>
      <p:sp>
        <p:nvSpPr>
          <p:cNvPr id="23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F08787-EE11-413E-B3DB-A113826B9E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FC221-A159-444E-A33C-A4036AAA999F}" type="datetimeFigureOut">
              <a:rPr lang="ru-RU"/>
              <a:pPr>
                <a:defRPr/>
              </a:pPr>
              <a:t>23.11.2021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0D03CD-FA80-4999-9C0A-2D08E8C2FD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FFB08-F3A4-46D2-B876-1477839FA7C8}" type="datetimeFigureOut">
              <a:rPr lang="ru-RU"/>
              <a:pPr>
                <a:defRPr/>
              </a:pPr>
              <a:t>23.11.2021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12C0BB-5E94-4F95-B423-7C8208608D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E11343A8-2DFA-48EA-8BE9-83DBEAF71498}" type="datetimeFigureOut">
              <a:rPr lang="ru-RU"/>
              <a:pPr>
                <a:defRPr/>
              </a:pPr>
              <a:t>23.11.2021</a:t>
            </a:fld>
            <a:endParaRPr lang="ru-RU"/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EB60831-DAEC-4C8A-BB84-73E34B9BD8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9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10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11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Прямая соединительная линия 12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9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" name="Прямая соединительная линия 14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1" name="Прямая соединительная линия 15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3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Овал 19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Овал 20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Овал 21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Овал 22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Прямая соединительная линия 25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605D09-42C9-4DC0-8D91-9FE48893988F}" type="datetimeFigureOut">
              <a:rPr lang="ru-RU"/>
              <a:pPr>
                <a:defRPr/>
              </a:pPr>
              <a:t>23.11.2021</a:t>
            </a:fld>
            <a:endParaRPr lang="ru-RU"/>
          </a:p>
        </p:txBody>
      </p:sp>
      <p:sp>
        <p:nvSpPr>
          <p:cNvPr id="21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3C3513-EB3D-4B8D-AFC7-AD38361BEE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6893BF-826E-43D2-B75D-8105D09E9FDE}" type="datetimeFigureOut">
              <a:rPr lang="ru-RU"/>
              <a:pPr>
                <a:defRPr/>
              </a:pPr>
              <a:t>23.11.2021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A2C8A0-96F4-4FA0-9409-89E7487163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303B13-B56F-423A-BACB-2C7815D4D746}" type="datetimeFigureOut">
              <a:rPr lang="ru-RU"/>
              <a:pPr>
                <a:defRPr/>
              </a:pPr>
              <a:t>23.11.2021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C0CF57-1A50-4F9E-9233-FA577C1A1F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477F59D2-7C36-467E-BD58-8116F9794EF0}" type="datetimeFigureOut">
              <a:rPr lang="ru-RU"/>
              <a:pPr>
                <a:defRPr/>
              </a:pPr>
              <a:t>23.11.2021</a:t>
            </a:fld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45DE38C-9764-4675-A031-816E761071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DEFBA3-A52C-4DCC-9C23-14942D20DC6D}" type="datetimeFigureOut">
              <a:rPr lang="ru-RU"/>
              <a:pPr>
                <a:defRPr/>
              </a:pPr>
              <a:t>23.11.2021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79BF3E-23EF-4D9D-B38D-91679C60D5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6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7" name="Прямая соединительная линия 8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8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9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1" name="Овал 13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Дата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BD2B59F8-F8CD-490D-A8E3-87E97FD405CF}" type="datetimeFigureOut">
              <a:rPr lang="ru-RU"/>
              <a:pPr>
                <a:defRPr/>
              </a:pPr>
              <a:t>23.11.2021</a:t>
            </a:fld>
            <a:endParaRPr lang="ru-RU"/>
          </a:p>
        </p:txBody>
      </p:sp>
      <p:sp>
        <p:nvSpPr>
          <p:cNvPr id="13" name="Номер слайда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E8AAC04-4BCC-486C-A42D-E5005746E6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Нижний колонтитул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Овал 12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1" name="Прямая соединительная линия 19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FC30942-4BB2-49A2-A362-2A03403BFEC5}" type="datetimeFigureOut">
              <a:rPr lang="ru-RU"/>
              <a:pPr>
                <a:defRPr/>
              </a:pPr>
              <a:t>23.11.2021</a:t>
            </a:fld>
            <a:endParaRPr lang="ru-RU"/>
          </a:p>
        </p:txBody>
      </p:sp>
      <p:sp>
        <p:nvSpPr>
          <p:cNvPr id="13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E4BA85E-04FE-44AA-AB30-8EFCE50383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8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7C901400-D8B6-4786-AC3D-87CE1CF747E9}" type="datetimeFigureOut">
              <a:rPr lang="ru-RU"/>
              <a:pPr>
                <a:defRPr/>
              </a:pPr>
              <a:t>23.11.2021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E2341763-07B4-4150-83CD-4923773A2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1" r:id="rId4"/>
    <p:sldLayoutId id="2147483670" r:id="rId5"/>
    <p:sldLayoutId id="2147483675" r:id="rId6"/>
    <p:sldLayoutId id="2147483669" r:id="rId7"/>
    <p:sldLayoutId id="2147483676" r:id="rId8"/>
    <p:sldLayoutId id="2147483677" r:id="rId9"/>
    <p:sldLayoutId id="2147483668" r:id="rId10"/>
    <p:sldLayoutId id="214748366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0100" y="714356"/>
            <a:ext cx="7772400" cy="178595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i="1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Вопросы </a:t>
            </a:r>
            <a:br>
              <a:rPr lang="ru-RU" sz="4800" i="1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</a:br>
            <a:r>
              <a:rPr lang="ru-RU" sz="4800" i="1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социальной ипотеки</a:t>
            </a:r>
            <a:endParaRPr lang="ru-RU" sz="4800" i="1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 l="24609" t="22705" r="25000" b="15771"/>
          <a:stretch>
            <a:fillRect/>
          </a:stretch>
        </p:blipFill>
        <p:spPr bwMode="auto">
          <a:xfrm>
            <a:off x="857224" y="0"/>
            <a:ext cx="6929486" cy="6572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l="24593" t="19289" r="24985" b="8241"/>
          <a:stretch>
            <a:fillRect/>
          </a:stretch>
        </p:blipFill>
        <p:spPr>
          <a:xfrm>
            <a:off x="1357313" y="142875"/>
            <a:ext cx="5929312" cy="65722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l="24626" t="20522" r="24561" b="4723"/>
          <a:stretch>
            <a:fillRect/>
          </a:stretch>
        </p:blipFill>
        <p:spPr>
          <a:xfrm>
            <a:off x="642938" y="214313"/>
            <a:ext cx="7000875" cy="64293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l="24593" t="18469" r="24983" b="6775"/>
          <a:stretch>
            <a:fillRect/>
          </a:stretch>
        </p:blipFill>
        <p:spPr>
          <a:xfrm>
            <a:off x="928688" y="142875"/>
            <a:ext cx="6786562" cy="65722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l="24593" t="18469" r="24983" b="8241"/>
          <a:stretch>
            <a:fillRect/>
          </a:stretch>
        </p:blipFill>
        <p:spPr>
          <a:xfrm>
            <a:off x="1357313" y="214313"/>
            <a:ext cx="6143625" cy="64293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 l="9961" t="26555" r="8594" b="13354"/>
          <a:stretch>
            <a:fillRect/>
          </a:stretch>
        </p:blipFill>
        <p:spPr bwMode="auto">
          <a:xfrm>
            <a:off x="214313" y="357188"/>
            <a:ext cx="8572500" cy="578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50" y="357188"/>
            <a:ext cx="7467600" cy="70326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/>
                </a:solidFill>
              </a:rPr>
              <a:t>Документы на перерегистрацию: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8674" name="Содержимое 2"/>
          <p:cNvSpPr>
            <a:spLocks noGrp="1"/>
          </p:cNvSpPr>
          <p:nvPr>
            <p:ph sz="quarter" idx="1"/>
          </p:nvPr>
        </p:nvSpPr>
        <p:spPr>
          <a:xfrm>
            <a:off x="214313" y="1357313"/>
            <a:ext cx="8501062" cy="5116512"/>
          </a:xfrm>
        </p:spPr>
        <p:txBody>
          <a:bodyPr/>
          <a:lstStyle/>
          <a:p>
            <a:pPr eaLnBrk="1" hangingPunct="1"/>
            <a:r>
              <a:rPr lang="ru-RU" dirty="0" smtClean="0"/>
              <a:t>Копии паспортов всех членов семьи кто встает на ипотеку (свидетельство о рождении)</a:t>
            </a:r>
          </a:p>
          <a:p>
            <a:pPr eaLnBrk="1" hangingPunct="1"/>
            <a:r>
              <a:rPr lang="ru-RU" dirty="0" smtClean="0"/>
              <a:t>Копии трудовых книжек (на всех)</a:t>
            </a:r>
          </a:p>
          <a:p>
            <a:pPr eaLnBrk="1" hangingPunct="1"/>
            <a:r>
              <a:rPr lang="ru-RU" dirty="0" smtClean="0"/>
              <a:t>2НДФЛ за 2012/2013 гг.</a:t>
            </a:r>
          </a:p>
          <a:p>
            <a:pPr eaLnBrk="1" hangingPunct="1"/>
            <a:r>
              <a:rPr lang="ru-RU" dirty="0" smtClean="0"/>
              <a:t>Справка с места работы</a:t>
            </a:r>
          </a:p>
          <a:p>
            <a:pPr eaLnBrk="1" hangingPunct="1"/>
            <a:r>
              <a:rPr lang="ru-RU" dirty="0" smtClean="0"/>
              <a:t>Копия протокола предварительного выбора квартиры</a:t>
            </a:r>
            <a:r>
              <a:rPr lang="ru-RU" dirty="0" smtClean="0">
                <a:latin typeface="Arial" charset="0"/>
              </a:rPr>
              <a:t> (2 шт.)</a:t>
            </a:r>
          </a:p>
          <a:p>
            <a:pPr eaLnBrk="1" hangingPunct="1"/>
            <a:r>
              <a:rPr lang="ru-RU" dirty="0" smtClean="0"/>
              <a:t>Копия договора Социальной ипотеки</a:t>
            </a:r>
          </a:p>
          <a:p>
            <a:pPr eaLnBrk="1" hangingPunct="1"/>
            <a:r>
              <a:rPr lang="ru-RU" dirty="0" smtClean="0"/>
              <a:t>Справка с места жительства и выписка из домовой книги</a:t>
            </a:r>
          </a:p>
          <a:p>
            <a:pPr eaLnBrk="1" hangingPunct="1"/>
            <a:r>
              <a:rPr lang="ru-RU" dirty="0" smtClean="0"/>
              <a:t>Копия СНИЛС, всех членов семьи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25487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i="1" dirty="0" smtClean="0">
                <a:solidFill>
                  <a:schemeClr val="tx1"/>
                </a:solidFill>
              </a:rPr>
              <a:t>Документы на включение ребенка по рождению :</a:t>
            </a:r>
            <a:endParaRPr lang="ru-RU" b="1" i="1" dirty="0">
              <a:solidFill>
                <a:schemeClr val="tx1"/>
              </a:solidFill>
            </a:endParaRPr>
          </a:p>
        </p:txBody>
      </p:sp>
      <p:sp>
        <p:nvSpPr>
          <p:cNvPr id="29698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8115300" cy="5330825"/>
          </a:xfrm>
        </p:spPr>
        <p:txBody>
          <a:bodyPr/>
          <a:lstStyle/>
          <a:p>
            <a:pPr eaLnBrk="1" hangingPunct="1"/>
            <a:r>
              <a:rPr lang="ru-RU" dirty="0" smtClean="0"/>
              <a:t>Копия свидетельства о рождение ребенка</a:t>
            </a:r>
          </a:p>
          <a:p>
            <a:pPr eaLnBrk="1" hangingPunct="1"/>
            <a:r>
              <a:rPr lang="ru-RU" dirty="0" smtClean="0"/>
              <a:t>Копия ИНН ребенка</a:t>
            </a:r>
          </a:p>
          <a:p>
            <a:pPr eaLnBrk="1" hangingPunct="1"/>
            <a:r>
              <a:rPr lang="ru-RU" dirty="0" smtClean="0"/>
              <a:t>Копия СНИЛС ребенка</a:t>
            </a:r>
          </a:p>
          <a:p>
            <a:pPr eaLnBrk="1" hangingPunct="1"/>
            <a:r>
              <a:rPr lang="ru-RU" dirty="0" smtClean="0"/>
              <a:t>Справка с места жительства и выписка из домой книги </a:t>
            </a:r>
          </a:p>
          <a:p>
            <a:pPr eaLnBrk="1" hangingPunct="1"/>
            <a:r>
              <a:rPr lang="ru-RU" dirty="0" smtClean="0"/>
              <a:t>Копия договора социальной ипотеки</a:t>
            </a:r>
          </a:p>
          <a:p>
            <a:pPr eaLnBrk="1" hangingPunct="1"/>
            <a:r>
              <a:rPr lang="ru-RU" dirty="0" smtClean="0"/>
              <a:t>Копия свидетельства о браке (если включаем внука)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5405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Условия участия в программе:</a:t>
            </a:r>
            <a:endParaRPr lang="ru-RU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14338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00125"/>
            <a:ext cx="8258175" cy="5473700"/>
          </a:xfrm>
        </p:spPr>
        <p:txBody>
          <a:bodyPr/>
          <a:lstStyle/>
          <a:p>
            <a:pPr eaLnBrk="1" hangingPunct="1"/>
            <a:r>
              <a:rPr lang="ru-RU" dirty="0" smtClean="0"/>
              <a:t>Совокупный уровень обеспеченности общей площади на 1 члена в семье должен быть менее 18 кв.м.</a:t>
            </a:r>
          </a:p>
          <a:p>
            <a:pPr eaLnBrk="1" hangingPunct="1">
              <a:buFont typeface="Wingdings" pitchFamily="2" charset="2"/>
              <a:buNone/>
            </a:pPr>
            <a:endParaRPr lang="ru-RU" sz="800" dirty="0" smtClean="0"/>
          </a:p>
          <a:p>
            <a:pPr eaLnBrk="1" hangingPunct="1"/>
            <a:r>
              <a:rPr lang="ru-RU" dirty="0" smtClean="0"/>
              <a:t>Ежемесячный совокупный доход в семье на 1 человека на основании 2НДФЛ должен быть не менее </a:t>
            </a:r>
            <a:r>
              <a:rPr lang="ru-RU" dirty="0" smtClean="0">
                <a:latin typeface="Arial" charset="0"/>
              </a:rPr>
              <a:t>9500</a:t>
            </a:r>
            <a:r>
              <a:rPr lang="ru-RU" dirty="0" smtClean="0"/>
              <a:t> рублей. </a:t>
            </a:r>
          </a:p>
          <a:p>
            <a:pPr eaLnBrk="1" hangingPunct="1">
              <a:buNone/>
            </a:pPr>
            <a:endParaRPr lang="ru-RU" sz="1000" dirty="0" smtClean="0"/>
          </a:p>
          <a:p>
            <a:pPr eaLnBrk="1" hangingPunct="1"/>
            <a:r>
              <a:rPr lang="ru-RU" dirty="0" smtClean="0"/>
              <a:t>Прописка постоянная в г.Набережные Челны</a:t>
            </a:r>
          </a:p>
          <a:p>
            <a:pPr eaLnBrk="1" hangingPunct="1">
              <a:buNone/>
            </a:pPr>
            <a:endParaRPr lang="ru-RU" sz="1050" dirty="0" smtClean="0"/>
          </a:p>
          <a:p>
            <a:pPr eaLnBrk="1" hangingPunct="1"/>
            <a:r>
              <a:rPr lang="ru-RU" dirty="0" smtClean="0"/>
              <a:t>Все дееспособные члены семьи, встающие на учет, должны работать официально.</a:t>
            </a:r>
          </a:p>
          <a:p>
            <a:pPr eaLnBrk="1" hangingPunct="1">
              <a:buFont typeface="Wingdings" pitchFamily="2" charset="2"/>
              <a:buNone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Прямоугольник 4"/>
          <p:cNvSpPr>
            <a:spLocks noChangeArrowheads="1"/>
          </p:cNvSpPr>
          <p:nvPr/>
        </p:nvSpPr>
        <p:spPr bwMode="auto">
          <a:xfrm>
            <a:off x="214313" y="142875"/>
            <a:ext cx="8643937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u="sng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ПОРЯДОК ФОРМИРОВАНИЯ ПАКЕТА ДОКУМЕНТОВ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u="sng" dirty="0">
                <a:latin typeface="Times New Roman" pitchFamily="18" charset="0"/>
                <a:cs typeface="Times New Roman" pitchFamily="18" charset="0"/>
              </a:rPr>
              <a:t>1) – </a:t>
            </a:r>
            <a:r>
              <a:rPr lang="ru-RU" i="1" u="sng" dirty="0">
                <a:latin typeface="Times New Roman" pitchFamily="18" charset="0"/>
                <a:cs typeface="Times New Roman" pitchFamily="18" charset="0"/>
              </a:rPr>
              <a:t>ДОКУМЕНТЫ НА КВАРТИРУ: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- (анкета и опись – в файле)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- ОПИСЬ ДОКУМЕНТОВ (2 экз.)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- ЗАЯВЛЕНИЕ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(1 – на имя Руководителя Исполнительного комитета, 2- на имя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руководителя ОУ)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- АНКЕТА ЗАЯВИТЕЛЯ (2 экз.)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- КОПИЯ ПРАВОУСТАНАВЛИВАЮЩЕГО ДОКУМЕНТА НА ЗАНИМАЕМОЕ ЖИЛОЕ ПОМЕЩЕНИЕ (ОРДЕР, ДОГОВОР ПРИВАТИЗАЦИИ, ДОГОВОР КУПЛИ-ПРОДАЖИ И Т.Д.)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- ПЛАН КВАРТИРЫ: КОПИЯ ТЕХНИЧЕСКОГО ПАСПОРТА (НА ПРИВАТИЗИРОВАННЫЕ КВАРТИРЫ);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                                        ВЫКОПИРОВКА (НА НЕПРИВАТИЗИРОВАННЫЕ КВ.);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- СПРАВКА С МЕСТА ЖИТЕЛЬСТВА – ФИНАНСОВО – ЛИЦЕВОЙ СЧЁТ (ОРИГИНАЛ)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- ВЫПИСКА ИЗ ДОМОВОЙ КНИГИ (ОРИГИНАЛ)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- СПРАВКА ИЗ БТИ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 РТ(ОРИГИНАЛ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>
              <a:latin typeface="Century Schoolbook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75" y="142875"/>
            <a:ext cx="8572500" cy="6330950"/>
          </a:xfrm>
        </p:spPr>
        <p:txBody>
          <a:bodyPr>
            <a:normAutofit fontScale="92500"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1800" u="sng" dirty="0" smtClean="0">
                <a:latin typeface="Times New Roman" pitchFamily="18" charset="0"/>
                <a:cs typeface="Times New Roman" pitchFamily="18" charset="0"/>
              </a:rPr>
              <a:t>2)</a:t>
            </a:r>
            <a:r>
              <a:rPr lang="ru-RU" sz="1800" i="1" u="sng" dirty="0" smtClean="0">
                <a:latin typeface="Times New Roman" pitchFamily="18" charset="0"/>
                <a:cs typeface="Times New Roman" pitchFamily="18" charset="0"/>
              </a:rPr>
              <a:t> – ЛИЧНЫЕ ДОКУМЕНТЫ: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КОПИЯ ПАСПОРТА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(СТРАНИЦЫ: Ф.И.О., КЕМ И КОГДА ВЫДАН, ПРОПИСКА, СЕМЕЙНОЕ ПОЛОЖЕНИЕ, ДЕТИ, ВОЕНСКАЯ ОБЯЗАННОСТЬ, О РАНЕЕ ВЫДАННЫХ ПАСПОРТАХ)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sz="1800" i="1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КОПИЯ ВОЕННОГО БИЛЕТА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(ДЛЯ МУЖЧИН ПРИЗЫВНОГО ВОЗРАСТА – С 18 ДО 27 ЛЕТ)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sz="1800" i="1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КОПИЯ ТРУДОВОЙ КНИЖКИ 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(ЗАВЕРЕННАЯ ОТДЕЛОМ КАДРОВ)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     Для работающих пансионеров, копия пенсионного удостоверения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СПРАВКА С МЕСТА РАБОТЫ С РЕКВИЗИТАМИ ПРЕДПРИЯТИЯ - ОРИГИНАЛ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СПРАВКА О ДОХОДАХ ФИЗИЧЕСКОГО ЛИЦА (ФОРМА 2НДФЛ) ТЕКУЩИЙ И ПРЕДЫДУЩИЙ ГОД – ОРИГИНАЛ (для тех кто находится в декретном отпуске, справка из ФСС, для работающих пенсионеров справка о доходах из пенсионного фонда)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КОПИЯ СТАХОВОГО СВИДЕТЕЛЬСТВА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КОПИЯ ИНН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КОПИЯ СВИДЕТЕЛЬСТВА О ЗАКЛЮЧЕНИИ БРАКА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just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(Примечание: личные документы необходимо разложить: сначала все личные документы на заявителя, потом на всех членов семьи, соответственно)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l="22540" t="18536" r="22093" b="7323"/>
          <a:stretch>
            <a:fillRect/>
          </a:stretch>
        </p:blipFill>
        <p:spPr>
          <a:xfrm>
            <a:off x="683568" y="0"/>
            <a:ext cx="7358062" cy="67151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50" y="142875"/>
            <a:ext cx="8501063" cy="6500813"/>
          </a:xfrm>
        </p:spPr>
        <p:txBody>
          <a:bodyPr>
            <a:normAutofit fontScale="62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4100" b="1" u="sng" dirty="0" smtClean="0">
                <a:latin typeface="Times New Roman" pitchFamily="18" charset="0"/>
                <a:cs typeface="Times New Roman" pitchFamily="18" charset="0"/>
              </a:rPr>
              <a:t>Руководителю Исполнительного комитета г. Набережные Челны</a:t>
            </a:r>
            <a:r>
              <a:rPr lang="ru-RU" sz="41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41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4100" dirty="0" smtClean="0">
                <a:latin typeface="Times New Roman" pitchFamily="18" charset="0"/>
                <a:cs typeface="Times New Roman" pitchFamily="18" charset="0"/>
              </a:rPr>
              <a:t>   от гр. </a:t>
            </a:r>
            <a:r>
              <a:rPr lang="ru-RU" sz="4100" b="1" u="sng" dirty="0" smtClean="0">
                <a:latin typeface="Times New Roman" pitchFamily="18" charset="0"/>
                <a:cs typeface="Times New Roman" pitchFamily="18" charset="0"/>
              </a:rPr>
              <a:t>АНУЧИНОЙ  МАРИНЫ  МИХАЙЛОВНЫ</a:t>
            </a:r>
            <a:r>
              <a:rPr lang="ru-RU" sz="4100" dirty="0" smtClean="0">
                <a:latin typeface="Times New Roman" pitchFamily="18" charset="0"/>
                <a:cs typeface="Times New Roman" pitchFamily="18" charset="0"/>
              </a:rPr>
              <a:t>__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4100" dirty="0" smtClean="0">
                <a:latin typeface="Times New Roman" pitchFamily="18" charset="0"/>
                <a:cs typeface="Times New Roman" pitchFamily="18" charset="0"/>
              </a:rPr>
              <a:t>                                  (ФИО полностью)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4100" dirty="0" smtClean="0">
                <a:latin typeface="Times New Roman" pitchFamily="18" charset="0"/>
                <a:cs typeface="Times New Roman" pitchFamily="18" charset="0"/>
              </a:rPr>
              <a:t>   </a:t>
            </a:r>
            <a:r>
              <a:rPr lang="ru-RU" sz="4100" u="sng" dirty="0" smtClean="0">
                <a:latin typeface="Times New Roman" pitchFamily="18" charset="0"/>
                <a:cs typeface="Times New Roman" pitchFamily="18" charset="0"/>
              </a:rPr>
              <a:t>проживающей в городе Набережные Челны, </a:t>
            </a:r>
            <a:endParaRPr lang="ru-RU" sz="4100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41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проживающ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. в городе,   поселке,  селе  по  адресу:</a:t>
            </a:r>
            <a:r>
              <a:rPr lang="ru-RU" sz="41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41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100" u="sng" dirty="0" smtClean="0">
                <a:latin typeface="Times New Roman" pitchFamily="18" charset="0"/>
                <a:cs typeface="Times New Roman" pitchFamily="18" charset="0"/>
              </a:rPr>
              <a:t>423800. по </a:t>
            </a:r>
            <a:r>
              <a:rPr lang="ru-RU" sz="4100" u="sng" dirty="0" err="1" smtClean="0">
                <a:latin typeface="Times New Roman" pitchFamily="18" charset="0"/>
                <a:cs typeface="Times New Roman" pitchFamily="18" charset="0"/>
              </a:rPr>
              <a:t>адресу:</a:t>
            </a:r>
            <a:r>
              <a:rPr lang="ru-RU" sz="4100" dirty="0" err="1" smtClean="0">
                <a:latin typeface="Times New Roman" pitchFamily="18" charset="0"/>
                <a:cs typeface="Times New Roman" pitchFamily="18" charset="0"/>
              </a:rPr>
              <a:t>_</a:t>
            </a:r>
            <a:r>
              <a:rPr lang="ru-RU" sz="4100" u="sng" dirty="0" smtClean="0">
                <a:latin typeface="Times New Roman" pitchFamily="18" charset="0"/>
                <a:cs typeface="Times New Roman" pitchFamily="18" charset="0"/>
              </a:rPr>
              <a:t> ул.40 лет победы, д.27, кв.5</a:t>
            </a:r>
            <a:r>
              <a:rPr lang="ru-RU" sz="4100" dirty="0" smtClean="0">
                <a:latin typeface="Times New Roman" pitchFamily="18" charset="0"/>
                <a:cs typeface="Times New Roman" pitchFamily="18" charset="0"/>
              </a:rPr>
              <a:t>_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41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почтовый индекс, полный адрес, контактный телефон)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4100" dirty="0" smtClean="0">
                <a:latin typeface="Times New Roman" pitchFamily="18" charset="0"/>
                <a:cs typeface="Times New Roman" pitchFamily="18" charset="0"/>
              </a:rPr>
              <a:t>   </a:t>
            </a:r>
            <a:r>
              <a:rPr lang="ru-RU" sz="4100" u="sng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4100" u="sng" dirty="0" err="1" smtClean="0">
                <a:latin typeface="Times New Roman" pitchFamily="18" charset="0"/>
                <a:cs typeface="Times New Roman" pitchFamily="18" charset="0"/>
              </a:rPr>
              <a:t>адресу:</a:t>
            </a:r>
            <a:r>
              <a:rPr lang="ru-RU" sz="4100" dirty="0" err="1" smtClean="0">
                <a:latin typeface="Times New Roman" pitchFamily="18" charset="0"/>
                <a:cs typeface="Times New Roman" pitchFamily="18" charset="0"/>
              </a:rPr>
              <a:t>_</a:t>
            </a:r>
            <a:r>
              <a:rPr lang="ru-RU" sz="4100" u="sng" dirty="0" smtClean="0">
                <a:latin typeface="Times New Roman" pitchFamily="18" charset="0"/>
                <a:cs typeface="Times New Roman" pitchFamily="18" charset="0"/>
              </a:rPr>
              <a:t> ул.40 лет победы, д.27, кв.5</a:t>
            </a:r>
            <a:r>
              <a:rPr lang="ru-RU" sz="4100" dirty="0" smtClean="0">
                <a:latin typeface="Times New Roman" pitchFamily="18" charset="0"/>
                <a:cs typeface="Times New Roman" pitchFamily="18" charset="0"/>
              </a:rPr>
              <a:t>____________ 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41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зарегистрир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. по адресу:     почтовый индекс, полный адрес)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4100" dirty="0" smtClean="0">
                <a:latin typeface="Times New Roman" pitchFamily="18" charset="0"/>
                <a:cs typeface="Times New Roman" pitchFamily="18" charset="0"/>
              </a:rPr>
              <a:t>   с   </a:t>
            </a:r>
            <a:r>
              <a:rPr lang="ru-RU" sz="4100" u="sng" dirty="0" smtClean="0">
                <a:latin typeface="Times New Roman" pitchFamily="18" charset="0"/>
                <a:cs typeface="Times New Roman" pitchFamily="18" charset="0"/>
              </a:rPr>
              <a:t>13.05.2000г</a:t>
            </a:r>
            <a:endParaRPr lang="ru-RU" sz="4100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41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(число, месяц, год)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85750"/>
            <a:ext cx="8329613" cy="618807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 З А Я В Л Е Н И Е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 В связи </a:t>
            </a:r>
            <a:r>
              <a:rPr lang="ru-RU" u="sng" smtClean="0">
                <a:latin typeface="Times New Roman" pitchFamily="18" charset="0"/>
                <a:cs typeface="Times New Roman" pitchFamily="18" charset="0"/>
              </a:rPr>
              <a:t>обеспеченностью жилой площадью на одного члена семьи ниже нормы принятия на учет по социальной ипотеке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lnSpc>
                <a:spcPct val="120000"/>
              </a:lnSpc>
              <a:buFont typeface="Wingdings" pitchFamily="2" charset="2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(указать причины нуждаемости в улучшении жилищных условий)       </a:t>
            </a:r>
          </a:p>
          <a:p>
            <a:pPr algn="just" eaLnBrk="1" hangingPunct="1">
              <a:lnSpc>
                <a:spcPct val="120000"/>
              </a:lnSpc>
              <a:buFont typeface="Wingdings" pitchFamily="2" charset="2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 __________________________________________________</a:t>
            </a:r>
          </a:p>
          <a:p>
            <a:pPr algn="just" eaLnBrk="1" hangingPunct="1">
              <a:lnSpc>
                <a:spcPct val="120000"/>
              </a:lnSpc>
              <a:buFont typeface="Wingdings" pitchFamily="2" charset="2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600" smtClean="0">
                <a:latin typeface="Times New Roman" pitchFamily="18" charset="0"/>
                <a:cs typeface="Times New Roman" pitchFamily="18" charset="0"/>
              </a:rPr>
              <a:t>(обеспеченность жилой площадью на одного члена семьи ниже нормы принятия на учет по социальной ипотеке, проживание в жилом помещении, не отвечающем санитарным и техническим требованиям)</a:t>
            </a:r>
          </a:p>
          <a:p>
            <a:pPr algn="ctr" eaLnBrk="1" hangingPunct="1">
              <a:lnSpc>
                <a:spcPct val="120000"/>
              </a:lnSpc>
              <a:buFont typeface="Wingdings" pitchFamily="2" charset="2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u="sng" smtClean="0">
                <a:latin typeface="Times New Roman" pitchFamily="18" charset="0"/>
                <a:cs typeface="Times New Roman" pitchFamily="18" charset="0"/>
              </a:rPr>
              <a:t>трехкомнатная квартира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______________________________  </a:t>
            </a:r>
          </a:p>
          <a:p>
            <a:pPr algn="just" eaLnBrk="1" hangingPunct="1">
              <a:lnSpc>
                <a:spcPct val="120000"/>
              </a:lnSpc>
              <a:buFont typeface="Wingdings" pitchFamily="2" charset="2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600" smtClean="0">
                <a:latin typeface="Times New Roman" pitchFamily="18" charset="0"/>
                <a:cs typeface="Times New Roman" pitchFamily="18" charset="0"/>
              </a:rPr>
              <a:t>(указать тип занимаемого объекта жилых прав:  изолированная, коммунальная, кол-во комнат) </a:t>
            </a:r>
          </a:p>
          <a:p>
            <a:pPr algn="just" eaLnBrk="1" hangingPunct="1">
              <a:lnSpc>
                <a:spcPct val="120000"/>
              </a:lnSpc>
              <a:buFont typeface="Wingdings" pitchFamily="2" charset="2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75" y="285750"/>
            <a:ext cx="8572500" cy="6188075"/>
          </a:xfrm>
        </p:spPr>
        <p:txBody>
          <a:bodyPr>
            <a:normAutofit fontScale="62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Заявитель: __________</a:t>
            </a:r>
            <a:r>
              <a:rPr lang="ru-RU" b="1" dirty="0" smtClean="0"/>
              <a:t> </a:t>
            </a:r>
            <a:r>
              <a:rPr lang="ru-RU" b="1" u="sng" dirty="0" smtClean="0"/>
              <a:t>АНУЧИНА МАРИНА МИХАЙЛОВНА</a:t>
            </a:r>
            <a:r>
              <a:rPr lang="ru-RU" dirty="0" smtClean="0"/>
              <a:t> _______________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                                                             </a:t>
            </a:r>
            <a:r>
              <a:rPr lang="ru-RU" sz="1600" dirty="0" smtClean="0"/>
              <a:t>(ФИО полностью, подпись)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Действующая за себя и за несовершеннолетнего члена семьи Анучина Олега Семеновича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Дееспособные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члены семьи: 1.____________________________________________________________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 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                       2.____________________________________________________________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 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                      3.____________________________________________________________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ru-RU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                      4.____________________________________________________________                 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                      5.____________________________________________________________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 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                      6.____________________________________________________________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                                           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                                         (подписи Заявителя и всех дееспособных членов семьи)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 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 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 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                               "____________"______________________________________ 20__ г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Содержимое 2"/>
          <p:cNvSpPr>
            <a:spLocks noGrp="1"/>
          </p:cNvSpPr>
          <p:nvPr>
            <p:ph sz="quarter" idx="1"/>
          </p:nvPr>
        </p:nvSpPr>
        <p:spPr>
          <a:xfrm>
            <a:off x="285750" y="142875"/>
            <a:ext cx="8501063" cy="650081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 eaLnBrk="1" hangingPunct="1">
              <a:buFont typeface="Wingdings" pitchFamily="2" charset="2"/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            </a:t>
            </a:r>
            <a:r>
              <a:rPr lang="ru-RU" sz="2100" b="1" u="sng" dirty="0" smtClean="0">
                <a:latin typeface="Times New Roman" pitchFamily="18" charset="0"/>
                <a:cs typeface="Times New Roman" pitchFamily="18" charset="0"/>
              </a:rPr>
              <a:t>Директору МАОУ «СОШ №15» Ивановой И.П.</a:t>
            </a:r>
            <a:endParaRPr lang="ru-RU" sz="21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                                  от гр. </a:t>
            </a:r>
            <a:r>
              <a:rPr lang="ru-RU" sz="1900" b="1" u="sng" dirty="0" smtClean="0">
                <a:latin typeface="Times New Roman" pitchFamily="18" charset="0"/>
                <a:cs typeface="Times New Roman" pitchFamily="18" charset="0"/>
              </a:rPr>
              <a:t>АНУЧИНОЙ  МАРИНЫ  МИХАЙЛОВНЫ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__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(ФИО полностью)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                                             </a:t>
            </a:r>
            <a:r>
              <a:rPr lang="ru-RU" sz="2100" u="sng" dirty="0" smtClean="0">
                <a:latin typeface="Times New Roman" pitchFamily="18" charset="0"/>
                <a:cs typeface="Times New Roman" pitchFamily="18" charset="0"/>
              </a:rPr>
              <a:t>проживающей в городе Набережные Челны, </a:t>
            </a:r>
            <a:endParaRPr lang="ru-RU" sz="21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проживающ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. в городе,   поселке,  селе  по  адресу: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                                        </a:t>
            </a:r>
            <a:r>
              <a:rPr lang="ru-RU" sz="2100" u="sng" dirty="0" smtClean="0">
                <a:latin typeface="Times New Roman" pitchFamily="18" charset="0"/>
                <a:cs typeface="Times New Roman" pitchFamily="18" charset="0"/>
              </a:rPr>
              <a:t>423800. по </a:t>
            </a:r>
            <a:r>
              <a:rPr lang="ru-RU" sz="2100" u="sng" dirty="0" err="1" smtClean="0">
                <a:latin typeface="Times New Roman" pitchFamily="18" charset="0"/>
                <a:cs typeface="Times New Roman" pitchFamily="18" charset="0"/>
              </a:rPr>
              <a:t>адресу: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_</a:t>
            </a:r>
            <a:r>
              <a:rPr lang="ru-RU" sz="2100" u="sng" dirty="0" smtClean="0">
                <a:latin typeface="Times New Roman" pitchFamily="18" charset="0"/>
                <a:cs typeface="Times New Roman" pitchFamily="18" charset="0"/>
              </a:rPr>
              <a:t> ул.40 лет победы, д.27, кв.5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_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почтовый индекс, полный адрес, контактный телефон)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                                         </a:t>
            </a:r>
            <a:r>
              <a:rPr lang="ru-RU" sz="2100" u="sng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100" u="sng" dirty="0" err="1" smtClean="0">
                <a:latin typeface="Times New Roman" pitchFamily="18" charset="0"/>
                <a:cs typeface="Times New Roman" pitchFamily="18" charset="0"/>
              </a:rPr>
              <a:t>адресу: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_</a:t>
            </a:r>
            <a:r>
              <a:rPr lang="ru-RU" sz="2100" u="sng" dirty="0" smtClean="0">
                <a:latin typeface="Times New Roman" pitchFamily="18" charset="0"/>
                <a:cs typeface="Times New Roman" pitchFamily="18" charset="0"/>
              </a:rPr>
              <a:t> ул.40 лет победы, д.27, кв.5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                                       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зарегистрир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. по адресу:     почтовый индекс, полный адрес)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                                         с   </a:t>
            </a:r>
            <a:r>
              <a:rPr lang="ru-RU" sz="2100" u="sng" dirty="0" smtClean="0">
                <a:latin typeface="Times New Roman" pitchFamily="18" charset="0"/>
                <a:cs typeface="Times New Roman" pitchFamily="18" charset="0"/>
              </a:rPr>
              <a:t>13.05.2000г</a:t>
            </a:r>
            <a:endParaRPr lang="ru-RU" sz="21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(число, месяц, год)</a:t>
            </a:r>
          </a:p>
          <a:p>
            <a:pPr eaLnBrk="1" hangingPunct="1">
              <a:buFont typeface="Wingdings" pitchFamily="2" charset="2"/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6" name="WordArt 4"/>
          <p:cNvSpPr>
            <a:spLocks noChangeArrowheads="1" noChangeShapeType="1" noTextEdit="1"/>
          </p:cNvSpPr>
          <p:nvPr/>
        </p:nvSpPr>
        <p:spPr bwMode="auto">
          <a:xfrm rot="-2151432">
            <a:off x="468313" y="692150"/>
            <a:ext cx="2295525" cy="12573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не возражаю</a:t>
            </a:r>
          </a:p>
          <a:p>
            <a:pPr algn="ctr"/>
            <a:r>
              <a:rPr lang="ru-RU" sz="2800" b="1" kern="1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Подпись (расшифровка)</a:t>
            </a:r>
            <a:endParaRPr lang="ru-RU" sz="2800" b="1" kern="10" dirty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FF0000"/>
              </a:solidFill>
              <a:latin typeface="Arial"/>
              <a:cs typeface="Arial"/>
            </a:endParaRPr>
          </a:p>
          <a:p>
            <a:pPr algn="ctr"/>
            <a:r>
              <a:rPr lang="ru-RU" sz="28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печать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Эркер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710</TotalTime>
  <Words>267</Words>
  <Application>Microsoft Office PowerPoint</Application>
  <PresentationFormat>Экран (4:3)</PresentationFormat>
  <Paragraphs>106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Эркер</vt:lpstr>
      <vt:lpstr>Вопросы  социальной ипотеки</vt:lpstr>
      <vt:lpstr>Условия участия в программе: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Документы на перерегистрацию:</vt:lpstr>
      <vt:lpstr>Документы на включение ребенка по рождению 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Вопросы  социальной ипотеки</dc:title>
  <dc:creator>user</dc:creator>
  <cp:lastModifiedBy>user</cp:lastModifiedBy>
  <cp:revision>59</cp:revision>
  <dcterms:modified xsi:type="dcterms:W3CDTF">2021-11-23T08:47:54Z</dcterms:modified>
</cp:coreProperties>
</file>